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9"/>
  </p:notesMasterIdLst>
  <p:sldIdLst>
    <p:sldId id="260" r:id="rId2"/>
    <p:sldId id="262" r:id="rId3"/>
    <p:sldId id="259" r:id="rId4"/>
    <p:sldId id="261" r:id="rId5"/>
    <p:sldId id="257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CCFF"/>
    <a:srgbClr val="FF99FF"/>
    <a:srgbClr val="FF66FF"/>
    <a:srgbClr val="FF66CC"/>
    <a:srgbClr val="FF0066"/>
    <a:srgbClr val="FFFF99"/>
    <a:srgbClr val="FF0000"/>
    <a:srgbClr val="FF505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837CA-5A34-4A64-BC84-C22E8D9C9BF8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86FEF-6B3B-4B70-9CAC-ED60CB538B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039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26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057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45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722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2715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290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4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336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42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817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31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4247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551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03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8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868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38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97BBA2-77DC-4D09-AB6B-A12E9E5FF28C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34B3C0-ADD5-403F-A63E-7F11C6DE86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868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8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8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03E033-9B2C-4FA6-BC31-B5596040FCA9}"/>
              </a:ext>
            </a:extLst>
          </p:cNvPr>
          <p:cNvSpPr txBox="1"/>
          <p:nvPr/>
        </p:nvSpPr>
        <p:spPr>
          <a:xfrm>
            <a:off x="2166735" y="896816"/>
            <a:ext cx="7858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SVPM’S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SHIVAI VIDYALAYA AND JR. COLLEGE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Principal's Welcome - Ballindangan National School">
            <a:extLst>
              <a:ext uri="{FF2B5EF4-FFF2-40B4-BE49-F238E27FC236}">
                <a16:creationId xmlns:a16="http://schemas.microsoft.com/office/drawing/2014/main" id="{EE620E49-F3BB-48A1-9D25-D0C34135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96" y="2191702"/>
            <a:ext cx="7836218" cy="247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BC8D66-7A92-4EEC-A1C1-47A31B408512}"/>
              </a:ext>
            </a:extLst>
          </p:cNvPr>
          <p:cNvSpPr txBox="1"/>
          <p:nvPr/>
        </p:nvSpPr>
        <p:spPr>
          <a:xfrm>
            <a:off x="1607780" y="4941227"/>
            <a:ext cx="917007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anose="020F0704030504030204" pitchFamily="34" charset="0"/>
              </a:rPr>
              <a:t>In the academic year </a:t>
            </a:r>
            <a:r>
              <a:rPr lang="en-IN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anose="020F0704030504030204" pitchFamily="34" charset="0"/>
              </a:rPr>
              <a:t>2020-2021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3721D9E-B49E-4C69-9A9E-40E5591592E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5479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 advTm="60191">
        <p15:prstTrans prst="wind"/>
        <p:sndAc>
          <p:stSnd>
            <p:snd r:embed="rId5" name="arrow.wav"/>
          </p:stSnd>
        </p:sndAc>
      </p:transition>
    </mc:Choice>
    <mc:Fallback>
      <p:transition spd="slow" advTm="60191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lbharati Class 10 Mathematics 1  Algebra - Shaalaa.com">
            <a:extLst>
              <a:ext uri="{FF2B5EF4-FFF2-40B4-BE49-F238E27FC236}">
                <a16:creationId xmlns:a16="http://schemas.microsoft.com/office/drawing/2014/main" id="{BF101E9A-07DF-451D-B502-B7BFFD3A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21" y="990051"/>
            <a:ext cx="3287260" cy="44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CD7B90-BAD1-47CB-A0F7-8253F8013C96}"/>
              </a:ext>
            </a:extLst>
          </p:cNvPr>
          <p:cNvSpPr txBox="1"/>
          <p:nvPr/>
        </p:nvSpPr>
        <p:spPr>
          <a:xfrm>
            <a:off x="978195" y="2509284"/>
            <a:ext cx="297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Algerian" panose="04020705040A02060702" pitchFamily="82" charset="0"/>
              </a:rPr>
              <a:t>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369FC-DB6F-43E7-BE0B-462E9873AB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04" y="1318437"/>
            <a:ext cx="2623181" cy="33811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AD3370-9305-4AD3-9F6E-7B3B9874FAB1}"/>
              </a:ext>
            </a:extLst>
          </p:cNvPr>
          <p:cNvSpPr txBox="1"/>
          <p:nvPr/>
        </p:nvSpPr>
        <p:spPr>
          <a:xfrm>
            <a:off x="4486940" y="2509284"/>
            <a:ext cx="140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Algerian" panose="04020705040A02060702" pitchFamily="82" charset="0"/>
              </a:rPr>
              <a:t>your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67292-BDC9-4CF7-ADB4-29828CDD2D5C}"/>
              </a:ext>
            </a:extLst>
          </p:cNvPr>
          <p:cNvSpPr txBox="1"/>
          <p:nvPr/>
        </p:nvSpPr>
        <p:spPr>
          <a:xfrm>
            <a:off x="9163081" y="2509284"/>
            <a:ext cx="223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Algerian" panose="04020705040A02060702" pitchFamily="82" charset="0"/>
              </a:rPr>
              <a:t>teacher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EA08CC1-C6CF-497D-B8BA-B924F926B9B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471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44"/>
    </mc:Choice>
    <mc:Fallback>
      <p:transition spd="slow" advTm="25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15AC3-A82A-4A42-BE43-EC590C71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71770"/>
            <a:ext cx="9601196" cy="1303867"/>
          </a:xfrm>
        </p:spPr>
        <p:txBody>
          <a:bodyPr>
            <a:normAutofit/>
          </a:bodyPr>
          <a:lstStyle/>
          <a:p>
            <a:r>
              <a:rPr lang="en-IN" b="1" dirty="0">
                <a:ln w="3175" cmpd="sng">
                  <a:solidFill>
                    <a:srgbClr val="002060"/>
                  </a:solidFill>
                </a:ln>
                <a:solidFill>
                  <a:srgbClr val="66FFFF"/>
                </a:solidFill>
                <a:latin typeface="Arial Rounded MT Bold" panose="020F0704030504030204" pitchFamily="34" charset="0"/>
              </a:rPr>
              <a:t>Observe the examples given below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2C1A67D-9613-42C9-89E6-F3DB2CA50D1F}"/>
                  </a:ext>
                </a:extLst>
              </p:cNvPr>
              <p:cNvSpPr/>
              <p:nvPr/>
            </p:nvSpPr>
            <p:spPr>
              <a:xfrm>
                <a:off x="680484" y="1472609"/>
                <a:ext cx="3785191" cy="2041451"/>
              </a:xfrm>
              <a:prstGeom prst="ellipse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+9=0</m:t>
                      </m:r>
                    </m:oMath>
                  </m:oMathPara>
                </a14:m>
                <a:endParaRPr lang="en-IN" sz="28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2C1A67D-9613-42C9-89E6-F3DB2CA50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4" y="1472609"/>
                <a:ext cx="3785191" cy="20414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654699-2125-408F-906D-41AB70B183CA}"/>
                  </a:ext>
                </a:extLst>
              </p:cNvPr>
              <p:cNvSpPr/>
              <p:nvPr/>
            </p:nvSpPr>
            <p:spPr>
              <a:xfrm>
                <a:off x="7726325" y="1552354"/>
                <a:ext cx="3785191" cy="204145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* 4m + 3n = 15</a:t>
                </a:r>
              </a:p>
              <a:p>
                <a:pPr algn="ctr"/>
                <a:r>
                  <a:rPr lang="en-I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+4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−3=0</m:t>
                    </m:r>
                  </m:oMath>
                </a14:m>
                <a:endParaRPr lang="en-IN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654699-2125-408F-906D-41AB70B18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325" y="1552354"/>
                <a:ext cx="3785191" cy="20414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1752743-1160-4397-B8DB-6AAECA74F884}"/>
              </a:ext>
            </a:extLst>
          </p:cNvPr>
          <p:cNvSpPr txBox="1"/>
          <p:nvPr/>
        </p:nvSpPr>
        <p:spPr>
          <a:xfrm>
            <a:off x="6974960" y="3955986"/>
            <a:ext cx="4635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 </a:t>
            </a:r>
            <a:r>
              <a:rPr lang="en-IN" sz="2400" dirty="0">
                <a:solidFill>
                  <a:srgbClr val="FF66CC"/>
                </a:solidFill>
                <a:latin typeface="Arial Rounded MT Bold" panose="020F0704030504030204" pitchFamily="34" charset="0"/>
              </a:rPr>
              <a:t># Contains two variables.</a:t>
            </a:r>
          </a:p>
          <a:p>
            <a:r>
              <a:rPr lang="en-IN" sz="2400" dirty="0">
                <a:solidFill>
                  <a:srgbClr val="FF66CC"/>
                </a:solidFill>
                <a:latin typeface="Arial Rounded MT Bold" panose="020F0704030504030204" pitchFamily="34" charset="0"/>
              </a:rPr>
              <a:t> # Degree of each variable is 1</a:t>
            </a:r>
          </a:p>
          <a:p>
            <a:endParaRPr lang="en-IN" sz="2400" dirty="0">
              <a:latin typeface="Arial Rounded MT Bold" panose="020F070403050403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0713978-41AA-4DE0-9C74-8E9D7D897607}"/>
              </a:ext>
            </a:extLst>
          </p:cNvPr>
          <p:cNvCxnSpPr>
            <a:cxnSpLocks/>
          </p:cNvCxnSpPr>
          <p:nvPr/>
        </p:nvCxnSpPr>
        <p:spPr>
          <a:xfrm flipV="1">
            <a:off x="9729782" y="3629017"/>
            <a:ext cx="1" cy="355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B0FB8A-54E6-4AE0-8F2D-A6BAFFB771B0}"/>
              </a:ext>
            </a:extLst>
          </p:cNvPr>
          <p:cNvSpPr/>
          <p:nvPr/>
        </p:nvSpPr>
        <p:spPr>
          <a:xfrm>
            <a:off x="1000125" y="4872038"/>
            <a:ext cx="9896473" cy="120032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An equation which contains two variables and the degree of each term containing variable is one, is called </a:t>
            </a:r>
            <a:r>
              <a:rPr lang="en-US" sz="2800" b="1" dirty="0">
                <a:solidFill>
                  <a:srgbClr val="C00000"/>
                </a:solidFill>
              </a:rPr>
              <a:t>a linear equation in two variables. </a:t>
            </a:r>
            <a:endParaRPr lang="en-IN" sz="2800" b="1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EA8842-E42E-4E45-8E4F-F332D16A83A8}"/>
              </a:ext>
            </a:extLst>
          </p:cNvPr>
          <p:cNvCxnSpPr>
            <a:cxnSpLocks/>
          </p:cNvCxnSpPr>
          <p:nvPr/>
        </p:nvCxnSpPr>
        <p:spPr>
          <a:xfrm flipV="1">
            <a:off x="2609834" y="3538525"/>
            <a:ext cx="1" cy="355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04D7896-0404-4793-AE85-25FEE0D49FC9}"/>
              </a:ext>
            </a:extLst>
          </p:cNvPr>
          <p:cNvSpPr txBox="1"/>
          <p:nvPr/>
        </p:nvSpPr>
        <p:spPr>
          <a:xfrm>
            <a:off x="1400179" y="3913122"/>
            <a:ext cx="328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Not a linear </a:t>
            </a:r>
            <a:r>
              <a:rPr lang="en-US" sz="2400" dirty="0">
                <a:latin typeface="Arial Rounded MT Bold" panose="020F0704030504030204" pitchFamily="34" charset="0"/>
              </a:rPr>
              <a:t>equations</a:t>
            </a:r>
            <a:r>
              <a:rPr lang="en-US" sz="2000" dirty="0">
                <a:latin typeface="Arial Rounded MT Bold" panose="020F0704030504030204" pitchFamily="34" charset="0"/>
              </a:rPr>
              <a:t>.</a:t>
            </a:r>
            <a:endParaRPr lang="en-IN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4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/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D2AC-4ACD-4C51-AD93-2F14874D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42B8F-2DBD-43D9-A18F-E950520AF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411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IN" sz="3500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In this chapter we are going to cover “</a:t>
            </a: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1.Introduction of linear in equations in two variable.</a:t>
            </a:r>
          </a:p>
          <a:p>
            <a:pPr marL="0" indent="0">
              <a:buNone/>
            </a:pPr>
            <a:r>
              <a:rPr lang="en-IN" dirty="0">
                <a:solidFill>
                  <a:srgbClr val="FFC000"/>
                </a:solidFill>
                <a:latin typeface="Arial Rounded MT Bold" panose="020F0704030504030204" pitchFamily="34" charset="0"/>
              </a:rPr>
              <a:t>2. </a:t>
            </a:r>
            <a:r>
              <a:rPr lang="en-US" dirty="0">
                <a:solidFill>
                  <a:srgbClr val="FFCC00"/>
                </a:solidFill>
                <a:latin typeface="Arial Rounded MT Bold" panose="020F0704030504030204" pitchFamily="34" charset="0"/>
              </a:rPr>
              <a:t>Methods of solving linear equations in two variables </a:t>
            </a:r>
          </a:p>
          <a:p>
            <a:pPr marL="0" indent="0">
              <a:buNone/>
            </a:pPr>
            <a:endParaRPr lang="en-US" dirty="0">
              <a:solidFill>
                <a:srgbClr val="FFCC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3.Equations that can be transformed in linear equation in two variables .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4. Application of simultaneous equations.</a:t>
            </a:r>
          </a:p>
          <a:p>
            <a:pPr marL="0" indent="0">
              <a:buNone/>
            </a:pPr>
            <a:endParaRPr lang="en-IN" dirty="0">
              <a:solidFill>
                <a:schemeClr val="accent4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2B834B-8EA3-431B-AF09-9653F4BDE20E}"/>
              </a:ext>
            </a:extLst>
          </p:cNvPr>
          <p:cNvSpPr/>
          <p:nvPr/>
        </p:nvSpPr>
        <p:spPr>
          <a:xfrm>
            <a:off x="1411340" y="963858"/>
            <a:ext cx="9818074" cy="152976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4000" dirty="0">
                <a:solidFill>
                  <a:schemeClr val="tx1"/>
                </a:solidFill>
                <a:latin typeface="Algerian" panose="04020705040A02060702" pitchFamily="82" charset="0"/>
              </a:rPr>
              <a:t>1.LINEAR IN EQUATIONS IN TWO VARIABLE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0FA3007-4532-4CE1-9A6C-571F184A2CD7}"/>
              </a:ext>
            </a:extLst>
          </p:cNvPr>
          <p:cNvGrpSpPr/>
          <p:nvPr/>
        </p:nvGrpSpPr>
        <p:grpSpPr>
          <a:xfrm>
            <a:off x="1575582" y="3756073"/>
            <a:ext cx="6696221" cy="590836"/>
            <a:chOff x="1575582" y="3629461"/>
            <a:chExt cx="6696221" cy="59083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914306-64BE-4D8F-A4ED-345579A8B419}"/>
                </a:ext>
              </a:extLst>
            </p:cNvPr>
            <p:cNvCxnSpPr/>
            <p:nvPr/>
          </p:nvCxnSpPr>
          <p:spPr>
            <a:xfrm>
              <a:off x="1575582" y="3868615"/>
              <a:ext cx="66962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8201AE6-181F-45AD-ABF2-E11628DA33A9}"/>
                </a:ext>
              </a:extLst>
            </p:cNvPr>
            <p:cNvCxnSpPr>
              <a:cxnSpLocks/>
            </p:cNvCxnSpPr>
            <p:nvPr/>
          </p:nvCxnSpPr>
          <p:spPr>
            <a:xfrm>
              <a:off x="1575582" y="3868608"/>
              <a:ext cx="0" cy="3235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D961B02-AF8C-4AF6-AA45-D69E02465B84}"/>
                </a:ext>
              </a:extLst>
            </p:cNvPr>
            <p:cNvCxnSpPr>
              <a:cxnSpLocks/>
            </p:cNvCxnSpPr>
            <p:nvPr/>
          </p:nvCxnSpPr>
          <p:spPr>
            <a:xfrm>
              <a:off x="8257735" y="3882681"/>
              <a:ext cx="0" cy="33761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2FDAC42-7C9D-4D18-B970-2CA020D40427}"/>
                </a:ext>
              </a:extLst>
            </p:cNvPr>
            <p:cNvCxnSpPr>
              <a:cxnSpLocks/>
            </p:cNvCxnSpPr>
            <p:nvPr/>
          </p:nvCxnSpPr>
          <p:spPr>
            <a:xfrm>
              <a:off x="4726745" y="3629461"/>
              <a:ext cx="0" cy="23915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EE496EA-6FD9-4615-8F62-86702C44C5B8}"/>
              </a:ext>
            </a:extLst>
          </p:cNvPr>
          <p:cNvSpPr txBox="1"/>
          <p:nvPr/>
        </p:nvSpPr>
        <p:spPr>
          <a:xfrm>
            <a:off x="1251102" y="4121837"/>
            <a:ext cx="309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i="1" dirty="0">
                <a:solidFill>
                  <a:srgbClr val="00B050"/>
                </a:solidFill>
              </a:rPr>
              <a:t>graphical method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4B97FA-AA61-41E0-8D7F-F97B6130EBE1}"/>
              </a:ext>
            </a:extLst>
          </p:cNvPr>
          <p:cNvSpPr txBox="1"/>
          <p:nvPr/>
        </p:nvSpPr>
        <p:spPr>
          <a:xfrm>
            <a:off x="6865034" y="4248446"/>
            <a:ext cx="282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i="1" dirty="0">
                <a:solidFill>
                  <a:srgbClr val="00B050"/>
                </a:solidFill>
              </a:rPr>
              <a:t>Cramer’s</a:t>
            </a:r>
            <a:r>
              <a:rPr lang="en-IN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N" sz="2800" b="1" i="1" dirty="0">
                <a:solidFill>
                  <a:srgbClr val="00B050"/>
                </a:solidFill>
              </a:rPr>
              <a:t>method</a:t>
            </a:r>
            <a:r>
              <a:rPr lang="en-IN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B18947A-29BE-4E2C-8B85-217B0DC59D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32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836">
        <p15:prstTrans prst="fracture"/>
      </p:transition>
    </mc:Choice>
    <mc:Fallback>
      <p:transition spd="slow" advTm="2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354564-E77E-443F-97DF-F67593AB699A}"/>
              </a:ext>
            </a:extLst>
          </p:cNvPr>
          <p:cNvSpPr txBox="1"/>
          <p:nvPr/>
        </p:nvSpPr>
        <p:spPr>
          <a:xfrm>
            <a:off x="689112" y="689112"/>
            <a:ext cx="549965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General form of linear equation 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36044D-FDF7-45A3-BC2A-391B49D1AA04}"/>
              </a:ext>
            </a:extLst>
          </p:cNvPr>
          <p:cNvSpPr/>
          <p:nvPr/>
        </p:nvSpPr>
        <p:spPr>
          <a:xfrm>
            <a:off x="689112" y="22343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66"/>
                </a:solidFill>
                <a:latin typeface="Adobe Garamond Pro Bold" panose="02020702060506020403" pitchFamily="18" charset="0"/>
              </a:rPr>
              <a:t>Activity 1 : </a:t>
            </a:r>
            <a:r>
              <a:rPr lang="en-US" b="1" dirty="0"/>
              <a:t>Complete the following table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991EE-2193-4955-9EF1-7D0A6308CB72}"/>
              </a:ext>
            </a:extLst>
          </p:cNvPr>
          <p:cNvSpPr/>
          <p:nvPr/>
        </p:nvSpPr>
        <p:spPr>
          <a:xfrm>
            <a:off x="2862469" y="1281356"/>
            <a:ext cx="6096000" cy="1015663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Minion Pro SmBd" panose="02040603060201020203" pitchFamily="18" charset="0"/>
              </a:rPr>
              <a:t>ax + by + c = 0 is the general form of a linear equation in two variables; a, b, c are real numbers and a, b are not equal to zero at the same time.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DAD9B266-F343-493F-B1AF-DF0339F612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0008475"/>
                  </p:ext>
                </p:extLst>
              </p:nvPr>
            </p:nvGraphicFramePr>
            <p:xfrm>
              <a:off x="1086678" y="2586839"/>
              <a:ext cx="6308036" cy="366972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57106">
                      <a:extLst>
                        <a:ext uri="{9D8B030D-6E8A-4147-A177-3AD203B41FA5}">
                          <a16:colId xmlns:a16="http://schemas.microsoft.com/office/drawing/2014/main" val="3939295407"/>
                        </a:ext>
                      </a:extLst>
                    </a:gridCol>
                    <a:gridCol w="1829243">
                      <a:extLst>
                        <a:ext uri="{9D8B030D-6E8A-4147-A177-3AD203B41FA5}">
                          <a16:colId xmlns:a16="http://schemas.microsoft.com/office/drawing/2014/main" val="165952524"/>
                        </a:ext>
                      </a:extLst>
                    </a:gridCol>
                    <a:gridCol w="3921687">
                      <a:extLst>
                        <a:ext uri="{9D8B030D-6E8A-4147-A177-3AD203B41FA5}">
                          <a16:colId xmlns:a16="http://schemas.microsoft.com/office/drawing/2014/main" val="2026743607"/>
                        </a:ext>
                      </a:extLst>
                    </a:gridCol>
                  </a:tblGrid>
                  <a:tr h="905157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No.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Equation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 Is the equation a linear equation in 2 variables?</a:t>
                          </a:r>
                          <a:endParaRPr lang="en-IN" b="1" dirty="0"/>
                        </a:p>
                        <a:p>
                          <a:pPr algn="ctr"/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1958586"/>
                      </a:ext>
                    </a:extLst>
                  </a:tr>
                  <a:tr h="362063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1.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4m + 3n = 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/>
                            <a:t>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2007949"/>
                      </a:ext>
                    </a:extLst>
                  </a:tr>
                  <a:tr h="368161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2.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 3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IN" b="1" dirty="0"/>
                            <a:t> - 7y = 13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1288849"/>
                      </a:ext>
                    </a:extLst>
                  </a:tr>
                  <a:tr h="390349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3.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IN" b="1" dirty="0"/>
                            <a:t> -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oMath>
                          </a14:m>
                          <a:r>
                            <a:rPr lang="en-IN" b="1" dirty="0"/>
                            <a:t>y=16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0682993"/>
                      </a:ext>
                    </a:extLst>
                  </a:tr>
                  <a:tr h="362063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4.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 0x + 6y - 3 = 0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8824102"/>
                      </a:ext>
                    </a:extLst>
                  </a:tr>
                  <a:tr h="362063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5.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 0.3x + 0y-36 = 0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507094"/>
                      </a:ext>
                    </a:extLst>
                  </a:tr>
                  <a:tr h="520717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6.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b="1" dirty="0"/>
                            <a:t>=4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72919334"/>
                      </a:ext>
                    </a:extLst>
                  </a:tr>
                  <a:tr h="362063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7.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4xy - 5y - 8 =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1306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DAD9B266-F343-493F-B1AF-DF0339F612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0008475"/>
                  </p:ext>
                </p:extLst>
              </p:nvPr>
            </p:nvGraphicFramePr>
            <p:xfrm>
              <a:off x="1086678" y="2586839"/>
              <a:ext cx="6308036" cy="366972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57106">
                      <a:extLst>
                        <a:ext uri="{9D8B030D-6E8A-4147-A177-3AD203B41FA5}">
                          <a16:colId xmlns:a16="http://schemas.microsoft.com/office/drawing/2014/main" val="3939295407"/>
                        </a:ext>
                      </a:extLst>
                    </a:gridCol>
                    <a:gridCol w="1829243">
                      <a:extLst>
                        <a:ext uri="{9D8B030D-6E8A-4147-A177-3AD203B41FA5}">
                          <a16:colId xmlns:a16="http://schemas.microsoft.com/office/drawing/2014/main" val="165952524"/>
                        </a:ext>
                      </a:extLst>
                    </a:gridCol>
                    <a:gridCol w="3921687">
                      <a:extLst>
                        <a:ext uri="{9D8B030D-6E8A-4147-A177-3AD203B41FA5}">
                          <a16:colId xmlns:a16="http://schemas.microsoft.com/office/drawing/2014/main" val="202674360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No.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Equation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 Is the equation a linear equation in 2 variables?</a:t>
                          </a:r>
                          <a:endParaRPr lang="en-IN" b="1" dirty="0"/>
                        </a:p>
                        <a:p>
                          <a:pPr algn="ctr"/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19585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1.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4m + 3n = 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/>
                            <a:t>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2007949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2.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565" t="-352459" r="-214618" b="-5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1288849"/>
                      </a:ext>
                    </a:extLst>
                  </a:tr>
                  <a:tr h="394335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3.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565" t="-424615" r="-214618" b="-43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068299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4.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 0x + 6y - 3 = 0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88241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5.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 0.3x + 0y-36 = 0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507094"/>
                      </a:ext>
                    </a:extLst>
                  </a:tr>
                  <a:tr h="526034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6.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565" t="-529885" r="-214618" b="-8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729193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7.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4xy - 5y - 8 =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66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13061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97A0BD7-CE46-4073-97FB-B75AC327B44F}"/>
              </a:ext>
            </a:extLst>
          </p:cNvPr>
          <p:cNvSpPr txBox="1"/>
          <p:nvPr/>
        </p:nvSpPr>
        <p:spPr>
          <a:xfrm>
            <a:off x="5006340" y="3874770"/>
            <a:ext cx="86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No</a:t>
            </a:r>
            <a:endParaRPr lang="en-IN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DBC05-C9CF-4C1E-B0A2-A6CD64ACA06F}"/>
              </a:ext>
            </a:extLst>
          </p:cNvPr>
          <p:cNvSpPr txBox="1"/>
          <p:nvPr/>
        </p:nvSpPr>
        <p:spPr>
          <a:xfrm>
            <a:off x="4999083" y="4273915"/>
            <a:ext cx="86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Yes</a:t>
            </a:r>
            <a:endParaRPr lang="en-IN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ED3E4A-BDCE-4A21-B1A4-B56E1B00FF69}"/>
              </a:ext>
            </a:extLst>
          </p:cNvPr>
          <p:cNvSpPr txBox="1"/>
          <p:nvPr/>
        </p:nvSpPr>
        <p:spPr>
          <a:xfrm>
            <a:off x="5042628" y="4651281"/>
            <a:ext cx="86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Yes</a:t>
            </a:r>
            <a:endParaRPr lang="en-IN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83C8C5-BCCD-4F4D-B96F-F649B8068B7F}"/>
              </a:ext>
            </a:extLst>
          </p:cNvPr>
          <p:cNvSpPr txBox="1"/>
          <p:nvPr/>
        </p:nvSpPr>
        <p:spPr>
          <a:xfrm>
            <a:off x="5042627" y="4999622"/>
            <a:ext cx="86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Yes</a:t>
            </a:r>
            <a:endParaRPr lang="en-IN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7F6796-1724-4371-8156-09632B4B17F2}"/>
              </a:ext>
            </a:extLst>
          </p:cNvPr>
          <p:cNvSpPr txBox="1"/>
          <p:nvPr/>
        </p:nvSpPr>
        <p:spPr>
          <a:xfrm>
            <a:off x="5013600" y="5435054"/>
            <a:ext cx="86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No</a:t>
            </a:r>
            <a:endParaRPr lang="en-IN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5264E2-6EFC-411A-966E-64C571FE2CAB}"/>
              </a:ext>
            </a:extLst>
          </p:cNvPr>
          <p:cNvSpPr txBox="1"/>
          <p:nvPr/>
        </p:nvSpPr>
        <p:spPr>
          <a:xfrm>
            <a:off x="5042628" y="5914029"/>
            <a:ext cx="86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No</a:t>
            </a:r>
            <a:endParaRPr lang="en-IN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5762CB-C978-4B67-954C-AF0F91D2D364}"/>
              </a:ext>
            </a:extLst>
          </p:cNvPr>
          <p:cNvSpPr txBox="1"/>
          <p:nvPr/>
        </p:nvSpPr>
        <p:spPr>
          <a:xfrm>
            <a:off x="8605079" y="3034225"/>
            <a:ext cx="1256433" cy="46166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Note:</a:t>
            </a:r>
            <a:endParaRPr lang="en-IN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A4E8F8-F6AE-4936-B860-8E24EA040BAE}"/>
              </a:ext>
            </a:extLst>
          </p:cNvPr>
          <p:cNvSpPr/>
          <p:nvPr/>
        </p:nvSpPr>
        <p:spPr>
          <a:xfrm>
            <a:off x="7792279" y="3671179"/>
            <a:ext cx="2977321" cy="2366764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C9EA3F-5795-4927-9747-55809B6CC832}"/>
              </a:ext>
            </a:extLst>
          </p:cNvPr>
          <p:cNvSpPr txBox="1"/>
          <p:nvPr/>
        </p:nvSpPr>
        <p:spPr>
          <a:xfrm>
            <a:off x="8287657" y="3874770"/>
            <a:ext cx="2249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* Maintain activity records (make file) as in final exam Q 2(A) and Q 3(A) based on </a:t>
            </a:r>
            <a:r>
              <a:rPr lang="en-US" sz="2000" b="1" dirty="0" err="1">
                <a:solidFill>
                  <a:srgbClr val="002060"/>
                </a:solidFill>
              </a:rPr>
              <a:t>texual</a:t>
            </a:r>
            <a:r>
              <a:rPr lang="en-US" sz="2000" b="1" dirty="0">
                <a:solidFill>
                  <a:srgbClr val="002060"/>
                </a:solidFill>
              </a:rPr>
              <a:t> activity.</a:t>
            </a:r>
            <a:endParaRPr lang="en-IN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8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8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F03B42-E812-401B-B1E5-632A2E1A38B4}"/>
              </a:ext>
            </a:extLst>
          </p:cNvPr>
          <p:cNvSpPr/>
          <p:nvPr/>
        </p:nvSpPr>
        <p:spPr>
          <a:xfrm>
            <a:off x="1119187" y="748397"/>
            <a:ext cx="609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Ex. (2) </a:t>
            </a:r>
            <a:r>
              <a:rPr lang="es-ES" b="1" dirty="0" err="1">
                <a:solidFill>
                  <a:srgbClr val="7030A0"/>
                </a:solidFill>
              </a:rPr>
              <a:t>Solve</a:t>
            </a:r>
            <a:r>
              <a:rPr lang="es-ES" b="1" dirty="0">
                <a:solidFill>
                  <a:srgbClr val="7030A0"/>
                </a:solidFill>
              </a:rPr>
              <a:t> : 3x + 2y = 29; 5x - y = 18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866237-F0BC-4275-BB6A-6B6B53EDE321}"/>
              </a:ext>
            </a:extLst>
          </p:cNvPr>
          <p:cNvSpPr/>
          <p:nvPr/>
        </p:nvSpPr>
        <p:spPr>
          <a:xfrm>
            <a:off x="934009" y="1301234"/>
            <a:ext cx="516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B0F0"/>
                </a:solidFill>
              </a:rPr>
              <a:t>Solution</a:t>
            </a:r>
            <a:r>
              <a:rPr lang="es-ES" dirty="0">
                <a:solidFill>
                  <a:srgbClr val="00B0F0"/>
                </a:solidFill>
              </a:rPr>
              <a:t> : 3x + 2y = 29. . .  (I) and  5x - y = 18 . . .  (II) </a:t>
            </a: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58DCEE-827A-4F96-844E-93EEDE2F49E5}"/>
              </a:ext>
            </a:extLst>
          </p:cNvPr>
          <p:cNvSpPr/>
          <p:nvPr/>
        </p:nvSpPr>
        <p:spPr>
          <a:xfrm>
            <a:off x="1233487" y="16705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Let’s solve the equations by eliminating ’y’. Fill suitably the boxes below.  Multiplying equation (II) by 2.</a:t>
            </a:r>
            <a:endParaRPr lang="en-IN" dirty="0">
              <a:solidFill>
                <a:srgbClr val="00B0F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E5724C-32DF-4D4E-AEE5-732F6341E265}"/>
              </a:ext>
            </a:extLst>
          </p:cNvPr>
          <p:cNvGrpSpPr/>
          <p:nvPr/>
        </p:nvGrpSpPr>
        <p:grpSpPr>
          <a:xfrm>
            <a:off x="1913605" y="2316897"/>
            <a:ext cx="3066288" cy="369332"/>
            <a:chOff x="1862900" y="2315733"/>
            <a:chExt cx="2778249" cy="3087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F522F0-E280-4A83-86FC-F6EC339DFC0D}"/>
                    </a:ext>
                  </a:extLst>
                </p:cNvPr>
                <p:cNvSpPr/>
                <p:nvPr/>
              </p:nvSpPr>
              <p:spPr>
                <a:xfrm>
                  <a:off x="1862900" y="2315733"/>
                  <a:ext cx="2608607" cy="3087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N" dirty="0">
                      <a:solidFill>
                        <a:srgbClr val="00B0F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IN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     −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      = </m:t>
                      </m:r>
                    </m:oMath>
                  </a14:m>
                  <a:r>
                    <a:rPr lang="en-IN" dirty="0">
                      <a:solidFill>
                        <a:srgbClr val="00B0F0"/>
                      </a:solidFill>
                    </a:rPr>
                    <a:t>18</a:t>
                  </a:r>
                  <a:r>
                    <a:rPr lang="en-IN" dirty="0"/>
                    <a:t> </a:t>
                  </a:r>
                  <a14:m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IN" dirty="0"/>
                    <a:t>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F522F0-E280-4A83-86FC-F6EC339DFC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2900" y="2315733"/>
                  <a:ext cx="2608607" cy="308782"/>
                </a:xfrm>
                <a:prstGeom prst="rect">
                  <a:avLst/>
                </a:prstGeom>
                <a:blipFill>
                  <a:blip r:embed="rId2"/>
                  <a:stretch>
                    <a:fillRect t="-6557" b="-2623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C6C374-586E-4334-AE6C-BB12483422DF}"/>
                </a:ext>
              </a:extLst>
            </p:cNvPr>
            <p:cNvSpPr/>
            <p:nvPr/>
          </p:nvSpPr>
          <p:spPr>
            <a:xfrm>
              <a:off x="2609080" y="2378925"/>
              <a:ext cx="271462" cy="1835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A54C02-4A2E-4E0D-942E-6966571F2476}"/>
                </a:ext>
              </a:extLst>
            </p:cNvPr>
            <p:cNvSpPr/>
            <p:nvPr/>
          </p:nvSpPr>
          <p:spPr>
            <a:xfrm>
              <a:off x="3430151" y="2374078"/>
              <a:ext cx="271462" cy="1835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92B22D-CAA0-46A3-94FB-697B08F3E419}"/>
                </a:ext>
              </a:extLst>
            </p:cNvPr>
            <p:cNvSpPr/>
            <p:nvPr/>
          </p:nvSpPr>
          <p:spPr>
            <a:xfrm>
              <a:off x="4369687" y="2393284"/>
              <a:ext cx="271462" cy="1835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614A19-AD61-4001-9479-BDF17CA25960}"/>
              </a:ext>
            </a:extLst>
          </p:cNvPr>
          <p:cNvGrpSpPr/>
          <p:nvPr/>
        </p:nvGrpSpPr>
        <p:grpSpPr>
          <a:xfrm>
            <a:off x="1710085" y="2750781"/>
            <a:ext cx="3071418" cy="369332"/>
            <a:chOff x="1862900" y="2315733"/>
            <a:chExt cx="2782893" cy="3087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4F6D551-6EF9-464D-8C06-195F94D265FB}"/>
                    </a:ext>
                  </a:extLst>
                </p:cNvPr>
                <p:cNvSpPr/>
                <p:nvPr/>
              </p:nvSpPr>
              <p:spPr>
                <a:xfrm>
                  <a:off x="1862900" y="2315733"/>
                  <a:ext cx="2782893" cy="3087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N" dirty="0">
                      <a:solidFill>
                        <a:srgbClr val="00B0F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IN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          .... </m:t>
                      </m:r>
                    </m:oMath>
                  </a14:m>
                  <a:r>
                    <a:rPr lang="en-IN" dirty="0"/>
                    <a:t> </a:t>
                  </a:r>
                  <a:r>
                    <a:rPr lang="en-IN" dirty="0">
                      <a:solidFill>
                        <a:srgbClr val="00B0F0"/>
                      </a:solidFill>
                    </a:rPr>
                    <a:t>(III) 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4F6D551-6EF9-464D-8C06-195F94D265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2900" y="2315733"/>
                  <a:ext cx="2782893" cy="308782"/>
                </a:xfrm>
                <a:prstGeom prst="rect">
                  <a:avLst/>
                </a:prstGeom>
                <a:blipFill>
                  <a:blip r:embed="rId3"/>
                  <a:stretch>
                    <a:fillRect t="-6557" r="-795" b="-2623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D879B5-7006-43C0-B387-6513B2B8C3C8}"/>
                </a:ext>
              </a:extLst>
            </p:cNvPr>
            <p:cNvSpPr/>
            <p:nvPr/>
          </p:nvSpPr>
          <p:spPr>
            <a:xfrm>
              <a:off x="3300693" y="2386024"/>
              <a:ext cx="271462" cy="1835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15613B2-BA2A-4327-980B-85B3948C0BC8}"/>
              </a:ext>
            </a:extLst>
          </p:cNvPr>
          <p:cNvSpPr/>
          <p:nvPr/>
        </p:nvSpPr>
        <p:spPr>
          <a:xfrm>
            <a:off x="1671531" y="3086096"/>
            <a:ext cx="3214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Let’s add equations (I) and (III) </a:t>
            </a:r>
          </a:p>
          <a:p>
            <a:endParaRPr lang="en-IN" dirty="0">
              <a:solidFill>
                <a:srgbClr val="00B0F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D7E95C-3279-41D3-9D00-543BDB7B31CA}"/>
              </a:ext>
            </a:extLst>
          </p:cNvPr>
          <p:cNvGrpSpPr/>
          <p:nvPr/>
        </p:nvGrpSpPr>
        <p:grpSpPr>
          <a:xfrm>
            <a:off x="2296336" y="3386152"/>
            <a:ext cx="1477116" cy="677108"/>
            <a:chOff x="2258603" y="3386703"/>
            <a:chExt cx="1477116" cy="67710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8A34D3-1253-46AA-9DBA-CCD9E6F71648}"/>
                </a:ext>
              </a:extLst>
            </p:cNvPr>
            <p:cNvSpPr/>
            <p:nvPr/>
          </p:nvSpPr>
          <p:spPr>
            <a:xfrm>
              <a:off x="2258603" y="3386703"/>
              <a:ext cx="141897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    3x+2y =29</a:t>
              </a:r>
            </a:p>
            <a:p>
              <a:r>
                <a:rPr lang="en-US" dirty="0">
                  <a:solidFill>
                    <a:srgbClr val="00B0F0"/>
                  </a:solidFill>
                </a:rPr>
                <a:t>+      </a:t>
              </a:r>
              <a:r>
                <a:rPr lang="en-US" sz="2000" dirty="0">
                  <a:solidFill>
                    <a:srgbClr val="00B0F0"/>
                  </a:solidFill>
                </a:rPr>
                <a:t>-     =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2CAD04-F413-48DC-95C0-27ABD119604A}"/>
                </a:ext>
              </a:extLst>
            </p:cNvPr>
            <p:cNvSpPr/>
            <p:nvPr/>
          </p:nvSpPr>
          <p:spPr>
            <a:xfrm>
              <a:off x="2544044" y="3725256"/>
              <a:ext cx="285750" cy="2363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B62664-A477-4FF7-BAE8-AC1DEA3E03AE}"/>
                </a:ext>
              </a:extLst>
            </p:cNvPr>
            <p:cNvSpPr/>
            <p:nvPr/>
          </p:nvSpPr>
          <p:spPr>
            <a:xfrm>
              <a:off x="3449969" y="3746279"/>
              <a:ext cx="285750" cy="2363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106B10-FEBB-418C-BA2F-A1EFCF6D924F}"/>
                </a:ext>
              </a:extLst>
            </p:cNvPr>
            <p:cNvSpPr/>
            <p:nvPr/>
          </p:nvSpPr>
          <p:spPr>
            <a:xfrm>
              <a:off x="2946070" y="3754322"/>
              <a:ext cx="285750" cy="2363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5BAF97-549B-485A-B8D7-BAA6D317E980}"/>
              </a:ext>
            </a:extLst>
          </p:cNvPr>
          <p:cNvCxnSpPr/>
          <p:nvPr/>
        </p:nvCxnSpPr>
        <p:spPr>
          <a:xfrm>
            <a:off x="2157413" y="4063260"/>
            <a:ext cx="20097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67DA2E8-EF79-479B-8FC1-2F0AC4AE41BD}"/>
              </a:ext>
            </a:extLst>
          </p:cNvPr>
          <p:cNvGrpSpPr/>
          <p:nvPr/>
        </p:nvGrpSpPr>
        <p:grpSpPr>
          <a:xfrm>
            <a:off x="2875344" y="4121976"/>
            <a:ext cx="988614" cy="397909"/>
            <a:chOff x="3222159" y="4354130"/>
            <a:chExt cx="988614" cy="39790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B7A04F-BB57-4145-B9D2-AE7B58B4F706}"/>
                </a:ext>
              </a:extLst>
            </p:cNvPr>
            <p:cNvSpPr/>
            <p:nvPr/>
          </p:nvSpPr>
          <p:spPr>
            <a:xfrm>
              <a:off x="3222159" y="4354130"/>
              <a:ext cx="285750" cy="2363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784BD5B-ACE7-450D-91C5-E4989C63A983}"/>
                </a:ext>
              </a:extLst>
            </p:cNvPr>
            <p:cNvGrpSpPr/>
            <p:nvPr/>
          </p:nvGrpSpPr>
          <p:grpSpPr>
            <a:xfrm>
              <a:off x="3304576" y="4382707"/>
              <a:ext cx="906197" cy="369332"/>
              <a:chOff x="3036749" y="4091836"/>
              <a:chExt cx="906197" cy="36933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7E2EB9-A9F5-4B3C-9BAD-C1D43C32A7C7}"/>
                  </a:ext>
                </a:extLst>
              </p:cNvPr>
              <p:cNvSpPr txBox="1"/>
              <p:nvPr/>
            </p:nvSpPr>
            <p:spPr>
              <a:xfrm>
                <a:off x="3036749" y="4091836"/>
                <a:ext cx="9061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</a:t>
                </a:r>
                <a:r>
                  <a:rPr lang="en-US" dirty="0">
                    <a:solidFill>
                      <a:srgbClr val="00B0F0"/>
                    </a:solidFill>
                  </a:rPr>
                  <a:t>=</a:t>
                </a:r>
                <a:endParaRPr lang="en-IN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64C069C-FAC2-4A5A-BF50-E69ADAAC3A80}"/>
                  </a:ext>
                </a:extLst>
              </p:cNvPr>
              <p:cNvSpPr/>
              <p:nvPr/>
            </p:nvSpPr>
            <p:spPr>
              <a:xfrm>
                <a:off x="3529507" y="4097328"/>
                <a:ext cx="285750" cy="2363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B803C9-0BE3-40D2-A724-06F377730C4B}"/>
              </a:ext>
            </a:extLst>
          </p:cNvPr>
          <p:cNvGrpSpPr/>
          <p:nvPr/>
        </p:nvGrpSpPr>
        <p:grpSpPr>
          <a:xfrm>
            <a:off x="2673216" y="4459303"/>
            <a:ext cx="1000687" cy="369332"/>
            <a:chOff x="5803569" y="3073969"/>
            <a:chExt cx="1000687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F40831D-A11A-40B4-A325-CAEC76F12B78}"/>
                    </a:ext>
                  </a:extLst>
                </p:cNvPr>
                <p:cNvSpPr/>
                <p:nvPr/>
              </p:nvSpPr>
              <p:spPr>
                <a:xfrm>
                  <a:off x="5803569" y="3073969"/>
                  <a:ext cx="7505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N" dirty="0"/>
                    <a:t> </a:t>
                  </a:r>
                  <a14:m>
                    <m:oMath xmlns:m="http://schemas.openxmlformats.org/officeDocument/2006/math">
                      <m:r>
                        <a:rPr lang="en-IN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a14:m>
                  <a:r>
                    <a:rPr lang="en-IN" dirty="0">
                      <a:solidFill>
                        <a:srgbClr val="00B0F0"/>
                      </a:solidFill>
                    </a:rPr>
                    <a:t> x =</a:t>
                  </a:r>
                  <a:endParaRPr lang="en-IN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F40831D-A11A-40B4-A325-CAEC76F12B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3569" y="3073969"/>
                  <a:ext cx="750526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333" r="-5691" b="-28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6F61C3-ECF4-4A40-B69A-ADB48DC8C8D9}"/>
                </a:ext>
              </a:extLst>
            </p:cNvPr>
            <p:cNvSpPr/>
            <p:nvPr/>
          </p:nvSpPr>
          <p:spPr>
            <a:xfrm>
              <a:off x="6504650" y="3179163"/>
              <a:ext cx="299606" cy="2194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17F8E5C-6971-4046-808C-DE657BA125F7}"/>
              </a:ext>
            </a:extLst>
          </p:cNvPr>
          <p:cNvSpPr/>
          <p:nvPr/>
        </p:nvSpPr>
        <p:spPr>
          <a:xfrm>
            <a:off x="2053107" y="4811253"/>
            <a:ext cx="324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Substituting x = 5 in equation (I) </a:t>
            </a: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0C1224-B6B4-4618-ADFA-D953D38CC736}"/>
              </a:ext>
            </a:extLst>
          </p:cNvPr>
          <p:cNvSpPr/>
          <p:nvPr/>
        </p:nvSpPr>
        <p:spPr>
          <a:xfrm>
            <a:off x="2587457" y="5090216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00B0F0"/>
                </a:solidFill>
              </a:rPr>
              <a:t>3x + 2y = 29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A92DB0-AEE9-4548-AB0B-6F6886B87AA7}"/>
              </a:ext>
            </a:extLst>
          </p:cNvPr>
          <p:cNvGrpSpPr/>
          <p:nvPr/>
        </p:nvGrpSpPr>
        <p:grpSpPr>
          <a:xfrm>
            <a:off x="2218182" y="5342995"/>
            <a:ext cx="2570988" cy="369332"/>
            <a:chOff x="2218182" y="5377285"/>
            <a:chExt cx="240973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9F89CD1-2864-4894-BBF4-10B054B3E871}"/>
                    </a:ext>
                  </a:extLst>
                </p:cNvPr>
                <p:cNvSpPr txBox="1"/>
                <p:nvPr/>
              </p:nvSpPr>
              <p:spPr>
                <a:xfrm>
                  <a:off x="2218182" y="5410201"/>
                  <a:ext cx="105079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∴3</m:t>
                        </m:r>
                        <m:r>
                          <a:rPr lang="en-IN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IN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9F89CD1-2864-4894-BBF4-10B054B3E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8182" y="5410201"/>
                  <a:ext cx="1050797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697E98F-BE02-4A2D-85ED-E1BB52E4C41B}"/>
                </a:ext>
              </a:extLst>
            </p:cNvPr>
            <p:cNvSpPr/>
            <p:nvPr/>
          </p:nvSpPr>
          <p:spPr>
            <a:xfrm>
              <a:off x="3225708" y="5444864"/>
              <a:ext cx="299606" cy="2194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34332C1-6E96-46DF-9689-74E187358D09}"/>
                </a:ext>
              </a:extLst>
            </p:cNvPr>
            <p:cNvSpPr/>
            <p:nvPr/>
          </p:nvSpPr>
          <p:spPr>
            <a:xfrm>
              <a:off x="3423742" y="5377285"/>
              <a:ext cx="12041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>
                  <a:solidFill>
                    <a:srgbClr val="00B0F0"/>
                  </a:solidFill>
                </a:rPr>
                <a:t> + 2y = 29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224CB0-9F3B-4BE8-BA2E-69BB01DFF49D}"/>
              </a:ext>
            </a:extLst>
          </p:cNvPr>
          <p:cNvGrpSpPr/>
          <p:nvPr/>
        </p:nvGrpSpPr>
        <p:grpSpPr>
          <a:xfrm>
            <a:off x="2634262" y="5652910"/>
            <a:ext cx="1349831" cy="369332"/>
            <a:chOff x="2634262" y="5652910"/>
            <a:chExt cx="1349831" cy="3693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AE70126-F479-42EA-BF91-24260354B1BA}"/>
                </a:ext>
              </a:extLst>
            </p:cNvPr>
            <p:cNvSpPr/>
            <p:nvPr/>
          </p:nvSpPr>
          <p:spPr>
            <a:xfrm>
              <a:off x="2722209" y="5652910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>
                  <a:solidFill>
                    <a:srgbClr val="00B0F0"/>
                  </a:solidFill>
                </a:rPr>
                <a:t>  + 2y = 29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CC2B083-5E83-4D8B-A069-CF5703D89F0A}"/>
                </a:ext>
              </a:extLst>
            </p:cNvPr>
            <p:cNvSpPr/>
            <p:nvPr/>
          </p:nvSpPr>
          <p:spPr>
            <a:xfrm>
              <a:off x="2634262" y="5692638"/>
              <a:ext cx="285750" cy="2363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1BF204F-40A8-4EBB-B41C-1D8FA22CD3D4}"/>
              </a:ext>
            </a:extLst>
          </p:cNvPr>
          <p:cNvGrpSpPr/>
          <p:nvPr/>
        </p:nvGrpSpPr>
        <p:grpSpPr>
          <a:xfrm>
            <a:off x="2709138" y="5928577"/>
            <a:ext cx="1475221" cy="369332"/>
            <a:chOff x="2708341" y="5928577"/>
            <a:chExt cx="147522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74BA1215-CCE7-4F4A-9BEA-EC8C82E73413}"/>
                    </a:ext>
                  </a:extLst>
                </p:cNvPr>
                <p:cNvSpPr/>
                <p:nvPr/>
              </p:nvSpPr>
              <p:spPr>
                <a:xfrm>
                  <a:off x="2708341" y="5928577"/>
                  <a:ext cx="12554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IN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a14:m>
                  <a:r>
                    <a:rPr lang="en-IN" dirty="0">
                      <a:solidFill>
                        <a:srgbClr val="00B0F0"/>
                      </a:solidFill>
                    </a:rPr>
                    <a:t> 2y = 29 - </a:t>
                  </a: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74BA1215-CCE7-4F4A-9BEA-EC8C82E734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8341" y="5928577"/>
                  <a:ext cx="1255472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333" b="-28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3C72AFB-C82C-4C17-85D6-0C768EF247C6}"/>
                </a:ext>
              </a:extLst>
            </p:cNvPr>
            <p:cNvSpPr/>
            <p:nvPr/>
          </p:nvSpPr>
          <p:spPr>
            <a:xfrm>
              <a:off x="3883956" y="5985311"/>
              <a:ext cx="299606" cy="2194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498359C-5D2D-4B96-96F6-160046B9E8E7}"/>
              </a:ext>
            </a:extLst>
          </p:cNvPr>
          <p:cNvGrpSpPr/>
          <p:nvPr/>
        </p:nvGrpSpPr>
        <p:grpSpPr>
          <a:xfrm>
            <a:off x="5993130" y="5810801"/>
            <a:ext cx="919200" cy="369332"/>
            <a:chOff x="4830090" y="5908575"/>
            <a:chExt cx="919200" cy="36933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1A19107-3246-42D4-A6BC-911F2E2ED82D}"/>
                </a:ext>
              </a:extLst>
            </p:cNvPr>
            <p:cNvSpPr/>
            <p:nvPr/>
          </p:nvSpPr>
          <p:spPr>
            <a:xfrm>
              <a:off x="4830090" y="5908575"/>
              <a:ext cx="7874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dirty="0"/>
                <a:t> </a:t>
              </a:r>
              <a:r>
                <a:rPr lang="en-IN" dirty="0">
                  <a:solidFill>
                    <a:srgbClr val="00B0F0"/>
                  </a:solidFill>
                </a:rPr>
                <a:t>y = 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F842DCC-07C3-4DC1-930A-7B08BB43FEF9}"/>
                </a:ext>
              </a:extLst>
            </p:cNvPr>
            <p:cNvSpPr/>
            <p:nvPr/>
          </p:nvSpPr>
          <p:spPr>
            <a:xfrm>
              <a:off x="5420182" y="5989320"/>
              <a:ext cx="329108" cy="215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2C1CA11-CB1C-4149-9943-82C8E8FAC096}"/>
              </a:ext>
            </a:extLst>
          </p:cNvPr>
          <p:cNvGrpSpPr/>
          <p:nvPr/>
        </p:nvGrpSpPr>
        <p:grpSpPr>
          <a:xfrm>
            <a:off x="4903470" y="5806439"/>
            <a:ext cx="998220" cy="369332"/>
            <a:chOff x="4751070" y="5916929"/>
            <a:chExt cx="998220" cy="36933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62D10BD-7C25-4DBE-BB9C-98968CC7187D}"/>
                </a:ext>
              </a:extLst>
            </p:cNvPr>
            <p:cNvSpPr/>
            <p:nvPr/>
          </p:nvSpPr>
          <p:spPr>
            <a:xfrm>
              <a:off x="4751070" y="5916929"/>
              <a:ext cx="8664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dirty="0"/>
                <a:t> </a:t>
              </a:r>
              <a:r>
                <a:rPr lang="en-IN" dirty="0">
                  <a:solidFill>
                    <a:srgbClr val="00B0F0"/>
                  </a:solidFill>
                </a:rPr>
                <a:t>2y = 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804CB3E-F892-46C6-9307-0944ADB2D65E}"/>
                </a:ext>
              </a:extLst>
            </p:cNvPr>
            <p:cNvSpPr/>
            <p:nvPr/>
          </p:nvSpPr>
          <p:spPr>
            <a:xfrm>
              <a:off x="5420182" y="5989320"/>
              <a:ext cx="329108" cy="215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41AA7A8-7D0F-44A1-ADAE-BF2D9DD1A6B0}"/>
              </a:ext>
            </a:extLst>
          </p:cNvPr>
          <p:cNvGrpSpPr/>
          <p:nvPr/>
        </p:nvGrpSpPr>
        <p:grpSpPr>
          <a:xfrm>
            <a:off x="7015200" y="5590151"/>
            <a:ext cx="4529100" cy="541825"/>
            <a:chOff x="6883452" y="4150553"/>
            <a:chExt cx="4672278" cy="54182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D8E44C-71C6-4CC3-802D-2583344695FF}"/>
                </a:ext>
              </a:extLst>
            </p:cNvPr>
            <p:cNvSpPr/>
            <p:nvPr/>
          </p:nvSpPr>
          <p:spPr>
            <a:xfrm>
              <a:off x="6883452" y="4150553"/>
              <a:ext cx="4672278" cy="54182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4A8E642-006A-4C4E-AABE-CA3D52A420D7}"/>
                </a:ext>
              </a:extLst>
            </p:cNvPr>
            <p:cNvSpPr txBox="1"/>
            <p:nvPr/>
          </p:nvSpPr>
          <p:spPr>
            <a:xfrm>
              <a:off x="7222559" y="4240139"/>
              <a:ext cx="402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value of x is       and value of y is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62917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+ Grateful Thank You Images · Pexels · Free Stock Photos">
            <a:extLst>
              <a:ext uri="{FF2B5EF4-FFF2-40B4-BE49-F238E27FC236}">
                <a16:creationId xmlns:a16="http://schemas.microsoft.com/office/drawing/2014/main" id="{4AFDB917-53F4-4F25-AA4A-BE10782E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84" y="1368955"/>
            <a:ext cx="5368736" cy="35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DA2B6C-6A55-41F8-8C68-436153B6030B}"/>
              </a:ext>
            </a:extLst>
          </p:cNvPr>
          <p:cNvSpPr/>
          <p:nvPr/>
        </p:nvSpPr>
        <p:spPr>
          <a:xfrm>
            <a:off x="7319803" y="2064940"/>
            <a:ext cx="31742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Stay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safe </a:t>
            </a:r>
          </a:p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stay home</a:t>
            </a:r>
          </a:p>
        </p:txBody>
      </p:sp>
    </p:spTree>
    <p:extLst>
      <p:ext uri="{BB962C8B-B14F-4D97-AF65-F5344CB8AC3E}">
        <p14:creationId xmlns:p14="http://schemas.microsoft.com/office/powerpoint/2010/main" val="1327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4.1|2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478</TotalTime>
  <Words>485</Words>
  <Application>Microsoft Office PowerPoint</Application>
  <PresentationFormat>Widescreen</PresentationFormat>
  <Paragraphs>75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Adobe Garamond Pro Bold</vt:lpstr>
      <vt:lpstr>Algerian</vt:lpstr>
      <vt:lpstr>Arial</vt:lpstr>
      <vt:lpstr>Arial Black</vt:lpstr>
      <vt:lpstr>Arial Rounded MT Bold</vt:lpstr>
      <vt:lpstr>Calibri</vt:lpstr>
      <vt:lpstr>Cambria Math</vt:lpstr>
      <vt:lpstr>Garamond</vt:lpstr>
      <vt:lpstr>Minion Pro SmBd</vt:lpstr>
      <vt:lpstr>Organic</vt:lpstr>
      <vt:lpstr>PowerPoint Presentation</vt:lpstr>
      <vt:lpstr>PowerPoint Presentation</vt:lpstr>
      <vt:lpstr>Observe the examples given below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children</dc:title>
  <dc:creator>acer</dc:creator>
  <cp:lastModifiedBy>acer</cp:lastModifiedBy>
  <cp:revision>75</cp:revision>
  <dcterms:created xsi:type="dcterms:W3CDTF">2020-04-17T14:37:42Z</dcterms:created>
  <dcterms:modified xsi:type="dcterms:W3CDTF">2020-04-20T16:30:41Z</dcterms:modified>
</cp:coreProperties>
</file>